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06" r:id="rId3"/>
    <p:sldId id="654" r:id="rId4"/>
    <p:sldId id="648" r:id="rId5"/>
    <p:sldId id="684" r:id="rId6"/>
    <p:sldId id="729" r:id="rId7"/>
    <p:sldId id="674" r:id="rId8"/>
    <p:sldId id="641" r:id="rId9"/>
    <p:sldId id="257" r:id="rId10"/>
    <p:sldId id="659" r:id="rId11"/>
    <p:sldId id="455" r:id="rId12"/>
    <p:sldId id="356" r:id="rId13"/>
    <p:sldId id="327" r:id="rId14"/>
    <p:sldId id="311" r:id="rId15"/>
    <p:sldId id="529" r:id="rId16"/>
    <p:sldId id="326" r:id="rId17"/>
    <p:sldId id="324" r:id="rId18"/>
    <p:sldId id="325" r:id="rId19"/>
    <p:sldId id="713" r:id="rId20"/>
    <p:sldId id="714" r:id="rId21"/>
    <p:sldId id="701" r:id="rId22"/>
    <p:sldId id="709" r:id="rId23"/>
    <p:sldId id="706" r:id="rId24"/>
    <p:sldId id="702" r:id="rId25"/>
    <p:sldId id="663" r:id="rId26"/>
    <p:sldId id="730" r:id="rId27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7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461"/>
    <p:restoredTop sz="94646"/>
  </p:normalViewPr>
  <p:slideViewPr>
    <p:cSldViewPr snapToGrid="0" snapToObjects="1" showGuides="1">
      <p:cViewPr varScale="1">
        <p:scale>
          <a:sx n="88" d="100"/>
          <a:sy n="88" d="100"/>
        </p:scale>
        <p:origin x="2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E0A73-0836-8448-9691-4C1A247BB32B}" type="datetimeFigureOut">
              <a:rPr lang="en-NO" smtClean="0"/>
              <a:t>08/10/2022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04EB9-6324-184E-BD03-42D751EB4D4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05186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ome.gov/dna-day/15-ways/agricultur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https://www.genome.gov/dna-day/15-ways/agriculture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2D47C-D118-4B4B-825A-C6FBC3A8D8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67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04EB9-6324-184E-BD03-42D751EB4D49}" type="slidenum">
              <a:rPr lang="en-NO" smtClean="0"/>
              <a:t>22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97418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E00C-AE48-9C42-869E-6D31B94AC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BCBAD6-80F6-A440-8550-09E07C27E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49BDF-1CD8-0B48-88CC-59874E4B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A48BA-D801-B748-83D5-523C0B584816}" type="datetime1">
              <a:rPr lang="nb-NO" smtClean="0"/>
              <a:t>08.10.2022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B7B4D-A097-6644-BFE4-20102D519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F831B-7BCD-9A4B-89B9-19F1554A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02847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76E0-F906-5C4C-8F4B-DA457B93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88E6B-8B9E-BA4E-9353-156A4BE50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7EBC1-11FC-AA4B-A1D8-A1E500B6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CF9B4-50AD-304B-8747-E2C652B865F5}" type="datetime1">
              <a:rPr lang="nb-NO" smtClean="0"/>
              <a:t>08.10.2022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7709D-5C71-3F46-8E27-E3DAA0F05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D82A-A746-1347-AC87-F6349EBD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1926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5D6C7E-243F-4B40-ACAE-11D1705ADA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CB675-5680-B043-998A-30C59714F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AF080-B399-6646-B06E-ECFFCFD7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A387-E318-7F41-844C-AA12F831DF01}" type="datetime1">
              <a:rPr lang="nb-NO" smtClean="0"/>
              <a:t>08.10.2022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9E2A5-CFFA-CF44-9FC4-18595246F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5C57F-FA33-FE47-A60E-4BFF7933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2585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AC6C6-841F-2E48-BDCB-F32DAC2B4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280C-2485-464F-B549-C6E0D9ABE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CD395-C8D3-2C4B-99C3-C923D5CD0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B69246B1-BDE0-5740-AD2D-C45C51C67E52}" type="datetime1">
              <a:rPr lang="nb-NO" smtClean="0"/>
              <a:t>08.10.2022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28FC1-1CFD-6A49-AA2B-8B1D3A8F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AF9E3-9E24-2B41-9C81-CB5B66E6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05532EC1-15A0-9944-A0EF-D0EF665F629F}" type="slidenum">
              <a:rPr lang="en-NO" smtClean="0"/>
              <a:pPr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8286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DAF24-6B10-0940-9BD9-6827D156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9F12D-D9BD-3C41-A9A6-FD4F30568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1B8FC-2B7B-E941-AF71-9D0ABC9B2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BD18-5CC0-2C4E-8453-FDE663F79272}" type="datetime1">
              <a:rPr lang="nb-NO" smtClean="0"/>
              <a:t>08.10.2022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4AAD4-57B8-754C-9B63-1C8C8E6E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49778-7F20-E34A-B12B-B977F704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8199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E168-90FA-124D-8A9E-094ADFCC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ED8F6-B578-D94B-AE49-84BED8E63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4A74C-7371-C640-B18F-F4E301D51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CF55F-72D6-B449-9C52-A9DF70FC3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5DE4-6EB1-DA47-9C01-39E9F81510F0}" type="datetime1">
              <a:rPr lang="nb-NO" smtClean="0"/>
              <a:t>08.10.2022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2D141-095A-8F43-B3AD-DF6D3D0F5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7E754-0159-FC4F-85F8-D05A02DF5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0050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6908-161A-204E-B890-AFE53142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BCC7A-572F-FB41-B08F-9BD0A499F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FCEB2-EBA2-D04B-AA17-1A854B7B5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C9745-CCE1-AD41-AF45-D157451A5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7A784C-7EC2-A84D-89B0-7A7370F84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BA03EA-2CB2-CE4E-8D1B-E2A5FA3F5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BF0CE-3890-3541-8E3B-CE33524BC377}" type="datetime1">
              <a:rPr lang="nb-NO" smtClean="0"/>
              <a:t>08.10.2022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4FACEF-07CB-E04C-B465-003D38675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81FB7E-DC3F-6A42-839B-BFC231FBC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56734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4644-0014-1F47-920A-918B89725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BF60A-265E-DB41-98FC-37A6FAB3D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E3391-AF4D-5242-89F3-05B6E32BCA92}" type="datetime1">
              <a:rPr lang="nb-NO" smtClean="0"/>
              <a:t>08.10.2022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56E9E-1A76-C94B-A6AB-FD8515C1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ED671-C295-2848-BC2B-189949127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34737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086F09-BCDA-D049-BF67-EBCFD108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2409-DA20-754C-BDFE-4B8B67CABF99}" type="datetime1">
              <a:rPr lang="nb-NO" smtClean="0"/>
              <a:t>08.10.2022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1D153B-648A-1942-9039-E4C38635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D665F-90BA-F44E-ADED-68C597262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63734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504B-F843-1840-8FB3-658A5E77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16C8F-CFC6-FB4F-B2A8-86D02C331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BF02C-51D9-0A4E-811A-0DA1A02E7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3ED33-1A48-8047-BE4B-BF995BC7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18FF-74BA-E247-826A-AC26563D7698}" type="datetime1">
              <a:rPr lang="nb-NO" smtClean="0"/>
              <a:t>08.10.2022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06C4F-6480-A145-B444-E0C6871D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917DC-80FE-4048-BB65-F319B440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05039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023E-3D2A-5F43-85B4-45950E18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560E51-B14A-F442-9D27-D5A642DDE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EF666-DBD8-2A42-B21C-E2B5F8AFB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43402-BB92-4E44-9A65-70A45D166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E0258-FE01-8F45-BBA5-643AB06D5663}" type="datetime1">
              <a:rPr lang="nb-NO" smtClean="0"/>
              <a:t>08.10.2022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1DBED-3D2A-BA4E-A572-74FE32747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F562F-64C5-0A49-AE89-E8470B1E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88563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7748FD-8644-454B-A593-F14BA5F21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69667-6B57-D743-AC9F-CBCD2FE30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1E45D-5B72-1F48-9A3A-1A328BFDD4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1DBF1-FD77-464B-A84A-B64E864AEA91}" type="datetime1">
              <a:rPr lang="nb-NO" smtClean="0"/>
              <a:t>08.10.2022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E3BF8-6C69-C349-A9B8-E3D279D0C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1983A-61E0-2C4C-9CA5-C04406721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038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biorxiv.org/content/10.1101/2021.05.26.445798v1.ful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cb.com/blog/the-evolution-of-dna-sequencing-tools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125B-9ADB-F944-8F56-32EDCC982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0283"/>
            <a:ext cx="9144000" cy="1392237"/>
          </a:xfrm>
        </p:spPr>
        <p:txBody>
          <a:bodyPr>
            <a:normAutofit/>
          </a:bodyPr>
          <a:lstStyle/>
          <a:p>
            <a:r>
              <a:rPr lang="en-GB" altLang="ja-JP" sz="4000" dirty="0">
                <a:latin typeface="Calibri" panose="020F0502020204030204" pitchFamily="34" charset="0"/>
                <a:cs typeface="Calibri" panose="020F0502020204030204" pitchFamily="34" charset="0"/>
              </a:rPr>
              <a:t>Genome variation and function 2</a:t>
            </a:r>
            <a:br>
              <a:rPr lang="ja-JP" altLang="en-US" sz="4000">
                <a:latin typeface="+mn-lt"/>
              </a:rPr>
            </a:br>
            <a:endParaRPr lang="en-NO" sz="4000" dirty="0">
              <a:latin typeface="+mn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033CC08-E31A-834A-809F-639F5CC98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1744" y="4427130"/>
            <a:ext cx="2510473" cy="225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B3443-A96E-4F49-B7CB-96B7FB7F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1</a:t>
            </a:fld>
            <a:endParaRPr lang="en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1E99CF-BE68-C9DC-D663-4D9F0249F11A}"/>
              </a:ext>
            </a:extLst>
          </p:cNvPr>
          <p:cNvSpPr txBox="1"/>
          <p:nvPr/>
        </p:nvSpPr>
        <p:spPr>
          <a:xfrm>
            <a:off x="3048000" y="493007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+mn-ea"/>
              </a:rPr>
              <a:t>Marie Saitou</a:t>
            </a:r>
          </a:p>
          <a:p>
            <a:pPr algn="ctr"/>
            <a:r>
              <a:rPr lang="en-US" altLang="ja-JP" sz="1800" dirty="0">
                <a:latin typeface="+mn-ea"/>
              </a:rPr>
              <a:t>Assistant Professor, CIGENE, BIOVIT</a:t>
            </a:r>
          </a:p>
          <a:p>
            <a:pPr algn="ctr"/>
            <a:r>
              <a:rPr lang="en-US" altLang="ja-JP" sz="1800" dirty="0">
                <a:latin typeface="+mn-ea"/>
              </a:rPr>
              <a:t>17. Oct. 2022</a:t>
            </a:r>
            <a:endParaRPr lang="ja-JP" altLang="en-US" sz="1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2236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C62EE-3BAC-4440-A81B-21C52FDB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43" y="-174411"/>
            <a:ext cx="10515600" cy="1325563"/>
          </a:xfrm>
        </p:spPr>
        <p:txBody>
          <a:bodyPr/>
          <a:lstStyle/>
          <a:p>
            <a:r>
              <a:rPr lang="en-GB" dirty="0"/>
              <a:t>10 Years of genome-wide association studies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84122-2EC6-6144-B3ED-CE97FB087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5400" y="6392346"/>
            <a:ext cx="2575560" cy="36933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Visscher et al., 2017</a:t>
            </a:r>
            <a:endParaRPr lang="en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D30791-7FE2-F64A-AC07-9D9CD6B8E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526" y="833317"/>
            <a:ext cx="10515600" cy="555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EF91D-2A06-DC45-9FB0-2D105C3A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13323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9A1EF-B716-C940-8C0D-324183C5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Genome-wide association study (GWAS)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9CD63-CC6E-8848-A80A-36B58969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AA36-3409-8849-9FAD-CB62B6F51CEC}" type="slidenum">
              <a:rPr lang="en-US" smtClean="0"/>
              <a:t>11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EAB057-7722-3948-80F7-800C6938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7017" y="1554164"/>
            <a:ext cx="8835183" cy="53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91BF76-9AF9-864E-A9A3-1A3632194FB9}"/>
              </a:ext>
            </a:extLst>
          </p:cNvPr>
          <p:cNvSpPr txBox="1"/>
          <p:nvPr/>
        </p:nvSpPr>
        <p:spPr>
          <a:xfrm>
            <a:off x="6914745" y="1647442"/>
            <a:ext cx="18473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D0530F-D474-DD47-8A22-01C13011F8E6}"/>
              </a:ext>
            </a:extLst>
          </p:cNvPr>
          <p:cNvSpPr/>
          <p:nvPr/>
        </p:nvSpPr>
        <p:spPr>
          <a:xfrm>
            <a:off x="4416357" y="2879387"/>
            <a:ext cx="2498388" cy="155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29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5E74-AD7C-5F48-88F6-FD51BF51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GWAS – </a:t>
            </a:r>
            <a:br>
              <a:rPr lang="en-US" dirty="0"/>
            </a:br>
            <a:r>
              <a:rPr lang="en-US" sz="4000" dirty="0"/>
              <a:t>estimate the association between </a:t>
            </a:r>
            <a:br>
              <a:rPr lang="en-US" sz="4000" dirty="0"/>
            </a:br>
            <a:r>
              <a:rPr lang="en-US" sz="4000" dirty="0"/>
              <a:t>the phenotype and all observed variants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B6EDF-63C2-2147-8999-1871B68BA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953CA-323E-9E47-9B55-B0B04550CC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8358" y="2050974"/>
            <a:ext cx="6532949" cy="3945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CA51B2-805D-A541-ADB5-425377D6BC62}"/>
              </a:ext>
            </a:extLst>
          </p:cNvPr>
          <p:cNvSpPr txBox="1"/>
          <p:nvPr/>
        </p:nvSpPr>
        <p:spPr>
          <a:xfrm>
            <a:off x="4120840" y="5703680"/>
            <a:ext cx="737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9C75C3-E2EB-EB49-90CB-271603004EF3}"/>
              </a:ext>
            </a:extLst>
          </p:cNvPr>
          <p:cNvSpPr txBox="1"/>
          <p:nvPr/>
        </p:nvSpPr>
        <p:spPr>
          <a:xfrm>
            <a:off x="6191251" y="5703679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B7D01-47F5-454C-8DCA-04F832AFA87E}"/>
              </a:ext>
            </a:extLst>
          </p:cNvPr>
          <p:cNvSpPr txBox="1"/>
          <p:nvPr/>
        </p:nvSpPr>
        <p:spPr>
          <a:xfrm>
            <a:off x="8159211" y="5697588"/>
            <a:ext cx="591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TT</a:t>
            </a:r>
          </a:p>
        </p:txBody>
      </p:sp>
    </p:spTree>
    <p:extLst>
      <p:ext uri="{BB962C8B-B14F-4D97-AF65-F5344CB8AC3E}">
        <p14:creationId xmlns:p14="http://schemas.microsoft.com/office/powerpoint/2010/main" val="2733732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A5E-7454-1C48-A86D-3EF5604E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to read a Manhattan plot </a:t>
            </a:r>
            <a:br>
              <a:rPr lang="en-US" sz="4000" dirty="0"/>
            </a:br>
            <a:r>
              <a:rPr lang="en-US" sz="4000" dirty="0"/>
              <a:t>– a GWAS result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8DB65-9E3A-F743-9D5D-8EB6FF659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E2F45-5FC8-1949-8EF6-12ADD35C3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97" y="2432061"/>
            <a:ext cx="8197515" cy="31829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4BA7DD-C09D-C241-B27A-72E53E0254CF}"/>
              </a:ext>
            </a:extLst>
          </p:cNvPr>
          <p:cNvSpPr/>
          <p:nvPr/>
        </p:nvSpPr>
        <p:spPr>
          <a:xfrm>
            <a:off x="4670148" y="5410636"/>
            <a:ext cx="254088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200" dirty="0"/>
              <a:t>chromosomes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05300-66F9-644C-AC7D-A453DCE29F6B}"/>
              </a:ext>
            </a:extLst>
          </p:cNvPr>
          <p:cNvSpPr/>
          <p:nvPr/>
        </p:nvSpPr>
        <p:spPr>
          <a:xfrm rot="16200000">
            <a:off x="595133" y="3731133"/>
            <a:ext cx="257314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200" dirty="0"/>
              <a:t>-log</a:t>
            </a:r>
            <a:r>
              <a:rPr lang="en-US" sz="3200" baseline="-25000" dirty="0"/>
              <a:t>10</a:t>
            </a:r>
            <a:r>
              <a:rPr lang="en-US" sz="3200" dirty="0"/>
              <a:t>(p-value)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62929F-AB7E-C641-8352-E463D20B8E2E}"/>
              </a:ext>
            </a:extLst>
          </p:cNvPr>
          <p:cNvSpPr/>
          <p:nvPr/>
        </p:nvSpPr>
        <p:spPr>
          <a:xfrm>
            <a:off x="3030431" y="2844226"/>
            <a:ext cx="150695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200" dirty="0"/>
              <a:t>variants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FD7CFDF-820C-1946-93BD-837C2E44049C}"/>
              </a:ext>
            </a:extLst>
          </p:cNvPr>
          <p:cNvSpPr/>
          <p:nvPr/>
        </p:nvSpPr>
        <p:spPr>
          <a:xfrm>
            <a:off x="8986158" y="2505765"/>
            <a:ext cx="832757" cy="1968264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C398A47-F5DB-6F43-8399-1E4AFAD4C3CD}"/>
              </a:ext>
            </a:extLst>
          </p:cNvPr>
          <p:cNvSpPr/>
          <p:nvPr/>
        </p:nvSpPr>
        <p:spPr>
          <a:xfrm>
            <a:off x="4945102" y="2795239"/>
            <a:ext cx="1411869" cy="1968264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76979D-9A87-4442-B027-A2F1409B527A}"/>
              </a:ext>
            </a:extLst>
          </p:cNvPr>
          <p:cNvSpPr/>
          <p:nvPr/>
        </p:nvSpPr>
        <p:spPr>
          <a:xfrm>
            <a:off x="7438884" y="2795239"/>
            <a:ext cx="832757" cy="1968264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72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1B8F-4767-9D4E-B581-916F2CAE3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p-value in GWAS?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0F65E-4605-4B4D-96BF-B41EEDAC6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4000500"/>
            <a:ext cx="8188779" cy="217646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u="sng" dirty="0"/>
              <a:t>alternative hypothesis</a:t>
            </a:r>
            <a:r>
              <a:rPr lang="en-US" dirty="0"/>
              <a:t>: the variant is associated with the trait</a:t>
            </a:r>
          </a:p>
          <a:p>
            <a:r>
              <a:rPr lang="en-US" u="sng" dirty="0"/>
              <a:t>null hypothesis</a:t>
            </a:r>
            <a:r>
              <a:rPr lang="en-US" dirty="0"/>
              <a:t>: the variant is not associated with the 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23088-A6A0-974E-B6FD-025040E17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62BD50-71C6-F84C-BE5D-74E347343E12}"/>
              </a:ext>
            </a:extLst>
          </p:cNvPr>
          <p:cNvSpPr/>
          <p:nvPr/>
        </p:nvSpPr>
        <p:spPr>
          <a:xfrm>
            <a:off x="2152649" y="1937653"/>
            <a:ext cx="7886700" cy="13849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i="1" dirty="0"/>
              <a:t>the probability of obtaining results as extreme </a:t>
            </a:r>
            <a:br>
              <a:rPr lang="en-US" sz="2800" i="1" dirty="0"/>
            </a:br>
            <a:r>
              <a:rPr lang="en-US" sz="2800" i="1" dirty="0"/>
              <a:t>as the observed results of a statistical hypothesis test, assuming that the </a:t>
            </a:r>
            <a:r>
              <a:rPr lang="en-US" sz="2800" i="1" u="sng" dirty="0"/>
              <a:t>null hypothesis </a:t>
            </a:r>
            <a:r>
              <a:rPr lang="en-US" sz="2800" i="1" dirty="0"/>
              <a:t>is correct.</a:t>
            </a:r>
          </a:p>
        </p:txBody>
      </p:sp>
    </p:spTree>
    <p:extLst>
      <p:ext uri="{BB962C8B-B14F-4D97-AF65-F5344CB8AC3E}">
        <p14:creationId xmlns:p14="http://schemas.microsoft.com/office/powerpoint/2010/main" val="316088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29EE9B7-2903-E449-9CA7-4391BC66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comparisons problem</a:t>
            </a:r>
            <a:endParaRPr lang="en-NO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A69E43-309C-F248-9691-075250FC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710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However, When you conduct the for 100 variants, 5 of the genes can show p &lt; 0.05 under the null hypothesis.</a:t>
            </a:r>
          </a:p>
          <a:p>
            <a:pPr marL="0" indent="0">
              <a:buNone/>
            </a:pPr>
            <a:r>
              <a:rPr lang="en-US" dirty="0"/>
              <a:t>-&gt; When you conduct the for 10,000 variants, 500 of the genes can show p &lt; 0.05 under the null hypothesis (randomly, by chance).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various ways to “correct” this problem, considering</a:t>
            </a:r>
            <a:br>
              <a:rPr lang="en-US" dirty="0"/>
            </a:br>
            <a:r>
              <a:rPr lang="en-US" dirty="0"/>
              <a:t> how many times one conducts the same comparison. </a:t>
            </a:r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Bonferroni correction - the local significance level is divided by the number of tests performed.</a:t>
            </a:r>
            <a:endParaRPr lang="en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32855-74AB-C54B-9EC9-B03B67B7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58DC1-F36B-1B4C-AA32-EC9A2979A19A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000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9F0FA-48C7-A441-ACD3-DD275EE9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genome-wide analysis is beneficial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3153C-EE65-3B4C-9D31-D0AC9547F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817" y="1825625"/>
            <a:ext cx="9559637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Most quantitative traits are influenced by many genetic variants each with small effects</a:t>
            </a:r>
          </a:p>
          <a:p>
            <a:r>
              <a:rPr lang="en-US" b="1" dirty="0"/>
              <a:t>GWAS </a:t>
            </a:r>
            <a:r>
              <a:rPr lang="en-US" dirty="0"/>
              <a:t>can identify these individual genetic loci with small effects in a large enough sample</a:t>
            </a:r>
          </a:p>
          <a:p>
            <a:r>
              <a:rPr lang="en-US" b="1" dirty="0"/>
              <a:t>Polygenic score/breeding value </a:t>
            </a:r>
            <a:r>
              <a:rPr lang="en-US" dirty="0"/>
              <a:t>predicts phenotype based on genomic information aggregating the small effect of genetic variants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8A277-55B8-A848-88EF-3FBC68D96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41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BB47-D7A1-C24C-8340-DAE11D87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28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Desirable traits: mostly polygenic traits</a:t>
            </a:r>
            <a:br>
              <a:rPr lang="en-US" sz="3600" dirty="0"/>
            </a:br>
            <a:r>
              <a:rPr lang="en-US" sz="3600" dirty="0"/>
              <a:t>Polygenic traits vs Mendelian traits</a:t>
            </a:r>
            <a:br>
              <a:rPr lang="en-US" sz="3600" dirty="0"/>
            </a:br>
            <a:r>
              <a:rPr lang="ja-JP" altLang="en-US" sz="3600"/>
              <a:t>　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8DCAF-5D75-E546-B91E-813400EAF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47851"/>
            <a:ext cx="8335468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Mendelian traits:</a:t>
            </a:r>
            <a:r>
              <a:rPr lang="en-US" sz="2400" dirty="0"/>
              <a:t> shaped by a single gene alone.</a:t>
            </a:r>
          </a:p>
          <a:p>
            <a:pPr marL="0" indent="0" algn="just">
              <a:buNone/>
            </a:pPr>
            <a:r>
              <a:rPr lang="en-US" sz="2400" dirty="0"/>
              <a:t>example: Wet or dry earwax, Face freckles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r>
              <a:rPr lang="en-US" sz="2400" b="1" dirty="0"/>
              <a:t>Polygenic traits: </a:t>
            </a:r>
            <a:r>
              <a:rPr lang="en-US" sz="2400" dirty="0"/>
              <a:t>influenced by multiple (~ thousands) genes.</a:t>
            </a:r>
          </a:p>
          <a:p>
            <a:pPr marL="0" indent="0" algn="just">
              <a:buNone/>
            </a:pPr>
            <a:r>
              <a:rPr lang="en-US" sz="2400" dirty="0"/>
              <a:t>example: Hair color, height and most of quantitative (continuous) traits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6D8A7-7E14-B149-89D6-466248B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56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D5A5-A53D-D541-A76C-184DEEFC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723" y="-159035"/>
            <a:ext cx="8664315" cy="1325563"/>
          </a:xfrm>
        </p:spPr>
        <p:txBody>
          <a:bodyPr>
            <a:noAutofit/>
          </a:bodyPr>
          <a:lstStyle/>
          <a:p>
            <a:r>
              <a:rPr lang="en-US" sz="2800" dirty="0"/>
              <a:t>Polygenic trait: example (three loci, A, B and C affect color)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F4E29-F9B9-4141-ADF3-8027B83F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437184"/>
            <a:ext cx="2057400" cy="365125"/>
          </a:xfrm>
        </p:spPr>
        <p:txBody>
          <a:bodyPr/>
          <a:lstStyle/>
          <a:p>
            <a:fld id="{018809A1-4FE3-284C-833F-1F41837DA958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283B24-940A-5C4F-867F-6ACB3FC88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965578"/>
            <a:ext cx="8997760" cy="355676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6A3752-1B1C-DA4B-A787-679CDAB9EEA3}"/>
              </a:ext>
            </a:extLst>
          </p:cNvPr>
          <p:cNvSpPr txBox="1">
            <a:spLocks/>
          </p:cNvSpPr>
          <p:nvPr/>
        </p:nvSpPr>
        <p:spPr>
          <a:xfrm>
            <a:off x="1670240" y="2639164"/>
            <a:ext cx="2654196" cy="5649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genotype and color</a:t>
            </a:r>
          </a:p>
          <a:p>
            <a:endParaRPr lang="en-US" b="1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A7F4C518-70D9-D34C-8FA4-EE22BE0B9D4B}"/>
              </a:ext>
            </a:extLst>
          </p:cNvPr>
          <p:cNvSpPr/>
          <p:nvPr/>
        </p:nvSpPr>
        <p:spPr>
          <a:xfrm flipV="1">
            <a:off x="4253326" y="1570548"/>
            <a:ext cx="1064941" cy="324751"/>
          </a:xfrm>
          <a:prstGeom prst="triangl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457E00A3-A453-0049-8711-D76FF16D9AA4}"/>
              </a:ext>
            </a:extLst>
          </p:cNvPr>
          <p:cNvSpPr/>
          <p:nvPr/>
        </p:nvSpPr>
        <p:spPr>
          <a:xfrm flipV="1">
            <a:off x="4253325" y="2381960"/>
            <a:ext cx="1064941" cy="324751"/>
          </a:xfrm>
          <a:prstGeom prst="triangl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AACB25-FA0A-E049-AE78-8C723F4BE34E}"/>
              </a:ext>
            </a:extLst>
          </p:cNvPr>
          <p:cNvSpPr/>
          <p:nvPr/>
        </p:nvSpPr>
        <p:spPr>
          <a:xfrm>
            <a:off x="1988280" y="1098984"/>
            <a:ext cx="265419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aabbcc</a:t>
            </a:r>
            <a:r>
              <a:rPr lang="en-US" sz="2400" dirty="0"/>
              <a:t> (light color)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A55662-1E22-4F4E-94A5-13A69C71F93A}"/>
              </a:ext>
            </a:extLst>
          </p:cNvPr>
          <p:cNvSpPr/>
          <p:nvPr/>
        </p:nvSpPr>
        <p:spPr>
          <a:xfrm>
            <a:off x="3005630" y="1943564"/>
            <a:ext cx="3371251" cy="461665"/>
          </a:xfrm>
          <a:prstGeom prst="rect">
            <a:avLst/>
          </a:prstGeom>
          <a:solidFill>
            <a:srgbClr val="FFC084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AaBbCc</a:t>
            </a:r>
            <a:r>
              <a:rPr lang="en-US" sz="2400" dirty="0"/>
              <a:t> (intermediate)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13E61C-83DD-6D4F-8387-F8BB5151DC64}"/>
              </a:ext>
            </a:extLst>
          </p:cNvPr>
          <p:cNvSpPr/>
          <p:nvPr/>
        </p:nvSpPr>
        <p:spPr>
          <a:xfrm>
            <a:off x="5157825" y="1112313"/>
            <a:ext cx="2710037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AABBCC (dark color)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857298-AFC5-CC46-9DAD-B17BF0868C05}"/>
              </a:ext>
            </a:extLst>
          </p:cNvPr>
          <p:cNvSpPr/>
          <p:nvPr/>
        </p:nvSpPr>
        <p:spPr>
          <a:xfrm>
            <a:off x="4691254" y="1123053"/>
            <a:ext cx="317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6413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A07AB-090E-2045-8C2D-E2C034B9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C991-6C25-7243-B2C7-95222F167236}" type="slidenum">
              <a:rPr lang="en-NO" smtClean="0"/>
              <a:t>19</a:t>
            </a:fld>
            <a:endParaRPr lang="en-NO"/>
          </a:p>
        </p:txBody>
      </p:sp>
      <p:pic>
        <p:nvPicPr>
          <p:cNvPr id="1026" name="Picture 2" descr="23andMe Review | PCMag">
            <a:extLst>
              <a:ext uri="{FF2B5EF4-FFF2-40B4-BE49-F238E27FC236}">
                <a16:creationId xmlns:a16="http://schemas.microsoft.com/office/drawing/2014/main" id="{A76D9509-F2AA-DD43-A931-F005DB9C6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96063" cy="25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F9A59B5-76B3-E94A-950F-4741E863E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5414111"/>
            <a:ext cx="8470900" cy="127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C71AC5-7C12-CC4E-83F1-4CC81F369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5" y="2932898"/>
            <a:ext cx="10680700" cy="213360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CCD13112-445A-6042-AEB8-07F887C2E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525" y="816711"/>
            <a:ext cx="5194300" cy="459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162056-F028-F719-2145-176EA5121BAE}"/>
              </a:ext>
            </a:extLst>
          </p:cNvPr>
          <p:cNvSpPr txBox="1"/>
          <p:nvPr/>
        </p:nvSpPr>
        <p:spPr>
          <a:xfrm>
            <a:off x="3916923" y="1000254"/>
            <a:ext cx="3749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Commercial DNA test</a:t>
            </a:r>
          </a:p>
        </p:txBody>
      </p:sp>
    </p:spTree>
    <p:extLst>
      <p:ext uri="{BB962C8B-B14F-4D97-AF65-F5344CB8AC3E}">
        <p14:creationId xmlns:p14="http://schemas.microsoft.com/office/powerpoint/2010/main" val="1277115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7E89-8542-304B-B5F0-67506BB1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D7907-AE55-744B-BAFC-83D9AF00B4CD}"/>
              </a:ext>
            </a:extLst>
          </p:cNvPr>
          <p:cNvSpPr txBox="1"/>
          <p:nvPr/>
        </p:nvSpPr>
        <p:spPr>
          <a:xfrm>
            <a:off x="475488" y="1418971"/>
            <a:ext cx="10776204" cy="5103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Prologue - </a:t>
            </a:r>
            <a:r>
              <a:rPr lang="en-US" sz="2400" dirty="0"/>
              <a:t>Current topics in genomics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Human genome sequence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Nobel prize 2022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3200" b="1" dirty="0"/>
              <a:t>We will learn about: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Methods and significance of functional genomics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Challenges of human genomics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How genetics is related to societal issues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1CBA49-BCE7-1443-817B-F4228B44F537}"/>
              </a:ext>
            </a:extLst>
          </p:cNvPr>
          <p:cNvSpPr/>
          <p:nvPr/>
        </p:nvSpPr>
        <p:spPr>
          <a:xfrm>
            <a:off x="3662449" y="587974"/>
            <a:ext cx="51123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/>
              <a:t>Learning Outcomes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763635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58F59-F881-0E44-8083-A232DA19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C6F74-E5E5-914E-99D7-71B980622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D2FF3-0A5E-4449-8190-474510E25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C991-6C25-7243-B2C7-95222F167236}" type="slidenum">
              <a:rPr lang="en-NO" smtClean="0"/>
              <a:t>20</a:t>
            </a:fld>
            <a:endParaRPr lang="en-NO"/>
          </a:p>
        </p:txBody>
      </p:sp>
      <p:pic>
        <p:nvPicPr>
          <p:cNvPr id="5" name="Picture 4" descr="Graphical user interface, application, bar chart&#10;&#10;Description automatically generated with medium confidence">
            <a:extLst>
              <a:ext uri="{FF2B5EF4-FFF2-40B4-BE49-F238E27FC236}">
                <a16:creationId xmlns:a16="http://schemas.microsoft.com/office/drawing/2014/main" id="{127FA22C-082F-B147-B2D1-359C3B91BC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5652" y="204785"/>
            <a:ext cx="3866216" cy="665321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E966D9-3EEE-3441-8F7A-0B54BBAE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48" y="136524"/>
            <a:ext cx="4211793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25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BA90-AE63-E242-B2EF-EBFCBEA38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000" dirty="0"/>
              <a:t>Limitation of genome-wide association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FA450-CB98-9C4C-AEC9-D1AB0BA80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8063"/>
            <a:ext cx="10515600" cy="3378899"/>
          </a:xfrm>
        </p:spPr>
        <p:txBody>
          <a:bodyPr>
            <a:normAutofit/>
          </a:bodyPr>
          <a:lstStyle/>
          <a:p>
            <a:r>
              <a:rPr lang="en-GB" sz="3200" dirty="0"/>
              <a:t>The difficulty in figuring out true causal associations</a:t>
            </a:r>
          </a:p>
          <a:p>
            <a:r>
              <a:rPr lang="en-GB" sz="3200" dirty="0"/>
              <a:t>They tell us statistical associations, </a:t>
            </a:r>
            <a:r>
              <a:rPr lang="en-GB" sz="3200" i="1" dirty="0"/>
              <a:t>not biological mechanisms</a:t>
            </a:r>
          </a:p>
          <a:p>
            <a:endParaRPr lang="en-NO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1BC03-929E-7A4D-919A-772E0BA5D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1577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009" y="1675435"/>
            <a:ext cx="10797982" cy="41093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898C71-60A9-6849-BB12-33AEFDC82599}"/>
              </a:ext>
            </a:extLst>
          </p:cNvPr>
          <p:cNvSpPr/>
          <p:nvPr/>
        </p:nvSpPr>
        <p:spPr>
          <a:xfrm>
            <a:off x="621625" y="340047"/>
            <a:ext cx="114949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The difficulty in figuring out </a:t>
            </a:r>
            <a:r>
              <a:rPr lang="en-GB" sz="3600" i="1" dirty="0">
                <a:latin typeface="Calibri" panose="020F0502020204030204" pitchFamily="34" charset="0"/>
                <a:cs typeface="Calibri" panose="020F0502020204030204" pitchFamily="34" charset="0"/>
              </a:rPr>
              <a:t>true causal associations</a:t>
            </a: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 Linkage Disequilibrium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1C031-3AC2-E940-8B1F-4A6530A1A1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6054885"/>
            <a:ext cx="6020616" cy="6319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AFDDE6-5118-E344-9E54-79262874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62704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FC1B3-3934-B545-A731-442CE981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The difficulty in figuring out true causal associations</a:t>
            </a:r>
            <a:endParaRPr lang="en-NO" sz="3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8ADDFF7-2405-6E43-A0C7-F4BAB7635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711" y="2134330"/>
            <a:ext cx="10867089" cy="373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A4A8DC-C0BB-CD42-ABAB-38B2DA46DB84}"/>
              </a:ext>
            </a:extLst>
          </p:cNvPr>
          <p:cNvSpPr/>
          <p:nvPr/>
        </p:nvSpPr>
        <p:spPr>
          <a:xfrm>
            <a:off x="3396343" y="6308209"/>
            <a:ext cx="7957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dirty="0"/>
              <a:t>https://www.frontiersin.org/articles/10.3389/fgene.2020.00424/full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811C-96FF-CA40-A57C-5902BA0B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62518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E43497B-E850-0D4F-973E-CFAC15E95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62201" y="1368103"/>
            <a:ext cx="7196138" cy="246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F88ED-2112-4D4B-8353-F1E1933C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24</a:t>
            </a:fld>
            <a:endParaRPr lang="en-NO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94FD80-E08B-EF4B-8DF1-6E38487B3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62201" y="3829050"/>
            <a:ext cx="7196138" cy="294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9BB2CE4-66A5-724D-85F3-9BA82D95B6E3}"/>
              </a:ext>
            </a:extLst>
          </p:cNvPr>
          <p:cNvSpPr txBox="1">
            <a:spLocks/>
          </p:cNvSpPr>
          <p:nvPr/>
        </p:nvSpPr>
        <p:spPr>
          <a:xfrm>
            <a:off x="838200" y="-167050"/>
            <a:ext cx="111775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3600" dirty="0"/>
              <a:t>Multi-omics approach to narrow down causal associations</a:t>
            </a:r>
            <a:endParaRPr lang="en-NO" sz="3600" dirty="0"/>
          </a:p>
        </p:txBody>
      </p:sp>
    </p:spTree>
    <p:extLst>
      <p:ext uri="{BB962C8B-B14F-4D97-AF65-F5344CB8AC3E}">
        <p14:creationId xmlns:p14="http://schemas.microsoft.com/office/powerpoint/2010/main" val="2354541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2AA22-842E-FB4F-9653-1CBBA11FD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623"/>
            <a:ext cx="11353800" cy="1325563"/>
          </a:xfrm>
        </p:spPr>
        <p:txBody>
          <a:bodyPr>
            <a:noAutofit/>
          </a:bodyPr>
          <a:lstStyle/>
          <a:p>
            <a:r>
              <a:rPr lang="en-GB" sz="3600" dirty="0"/>
              <a:t>Multi-omics approach to narrow down causal associations</a:t>
            </a:r>
            <a:br>
              <a:rPr lang="en-NO" sz="3600" dirty="0"/>
            </a:br>
            <a:endParaRPr lang="en-NO" sz="36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8385CE9-50C6-A540-BA80-5013068E2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52" y="789709"/>
            <a:ext cx="8713688" cy="594666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558140-B937-8C48-9A84-839DCF63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25</a:t>
            </a:fld>
            <a:endParaRPr lang="en-N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2D1EF2-0C0D-C84E-BD96-1888FF83A445}"/>
              </a:ext>
            </a:extLst>
          </p:cNvPr>
          <p:cNvSpPr/>
          <p:nvPr/>
        </p:nvSpPr>
        <p:spPr>
          <a:xfrm>
            <a:off x="4282440" y="6488668"/>
            <a:ext cx="8028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dirty="0"/>
              <a:t>https://genomebiology.biomedcentral.com/articles/10.1186/s13059-017-1215-1</a:t>
            </a:r>
          </a:p>
        </p:txBody>
      </p:sp>
    </p:spTree>
    <p:extLst>
      <p:ext uri="{BB962C8B-B14F-4D97-AF65-F5344CB8AC3E}">
        <p14:creationId xmlns:p14="http://schemas.microsoft.com/office/powerpoint/2010/main" val="1422158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7E89-8542-304B-B5F0-67506BB1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26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1CBA49-BCE7-1443-817B-F4228B44F537}"/>
              </a:ext>
            </a:extLst>
          </p:cNvPr>
          <p:cNvSpPr/>
          <p:nvPr/>
        </p:nvSpPr>
        <p:spPr>
          <a:xfrm>
            <a:off x="3684635" y="3013501"/>
            <a:ext cx="48227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Hands-on exercise</a:t>
            </a:r>
          </a:p>
        </p:txBody>
      </p:sp>
    </p:spTree>
    <p:extLst>
      <p:ext uri="{BB962C8B-B14F-4D97-AF65-F5344CB8AC3E}">
        <p14:creationId xmlns:p14="http://schemas.microsoft.com/office/powerpoint/2010/main" val="2242451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8F0B-749E-C64D-9B10-5445F2114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Brief Review: The timeline of genomics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FCA72-C72E-4143-A4FA-C6B2E70C5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4D3DBC-9935-1C4F-9A7C-AD7DC43FF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AF672C-C990-0847-8F34-1059B70AF197}"/>
              </a:ext>
            </a:extLst>
          </p:cNvPr>
          <p:cNvSpPr/>
          <p:nvPr/>
        </p:nvSpPr>
        <p:spPr>
          <a:xfrm>
            <a:off x="5057775" y="6419850"/>
            <a:ext cx="7686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/>
              <a:t>https://www.sciencedirect.com/science/article/pii/S2001037019303277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284BBA-A5BC-FF42-A4C4-8798D1ECB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1346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740D-EE3F-C640-83DF-5985E52A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complete human genome (2022)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BF08D-5473-3448-AE8F-5F3F8092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3853"/>
            <a:ext cx="10515600" cy="4163110"/>
          </a:xfrm>
        </p:spPr>
        <p:txBody>
          <a:bodyPr>
            <a:normAutofit/>
          </a:bodyPr>
          <a:lstStyle/>
          <a:p>
            <a:r>
              <a:rPr lang="en-GB" dirty="0"/>
              <a:t>Adds nearly 200 million base pairs to the 2013 version of the human genome sequence.</a:t>
            </a:r>
          </a:p>
          <a:p>
            <a:r>
              <a:rPr lang="en-GB" dirty="0"/>
              <a:t>Lasers to scan long stretches of DNA isolated from cells</a:t>
            </a:r>
            <a:br>
              <a:rPr lang="en-GB" dirty="0"/>
            </a:br>
            <a:r>
              <a:rPr lang="en-GB" dirty="0"/>
              <a:t> — up to 20,000 base pairs at a time. (PacBio)</a:t>
            </a:r>
          </a:p>
          <a:p>
            <a:r>
              <a:rPr lang="en-NO" dirty="0"/>
              <a:t>Insight into traits/disease/evolution with further studies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D1F23E-4B0B-8440-A034-78FF696C6CE6}"/>
              </a:ext>
            </a:extLst>
          </p:cNvPr>
          <p:cNvSpPr/>
          <p:nvPr/>
        </p:nvSpPr>
        <p:spPr>
          <a:xfrm>
            <a:off x="1271847" y="1367522"/>
            <a:ext cx="990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dirty="0">
                <a:hlinkClick r:id="rId2"/>
              </a:rPr>
              <a:t>https://www.biorxiv.org/content/10.1101/2021.05.26.445798v1.full</a:t>
            </a:r>
            <a:endParaRPr lang="en-NO" dirty="0"/>
          </a:p>
          <a:p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C10D7-2F04-D543-B5E4-F7C3B549C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4</a:t>
            </a:fld>
            <a:endParaRPr lang="en-NO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007369-4F38-9F28-F909-62850484F2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951"/>
          <a:stretch/>
        </p:blipFill>
        <p:spPr>
          <a:xfrm>
            <a:off x="2316876" y="4279049"/>
            <a:ext cx="5491810" cy="242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4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F9AD-2331-0245-A3E8-3A322F7F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Adds nearly 200 million base pairs to the 2013 version of the human genome sequence.</a:t>
            </a:r>
            <a:br>
              <a:rPr lang="en-GB" dirty="0"/>
            </a:br>
            <a:endParaRPr lang="en-NO" dirty="0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7A2B83B2-F7C2-5044-94AD-C4CB02784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75730"/>
            <a:ext cx="5769614" cy="361250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54DB06-4797-4449-A4D8-5D4C11E78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549" y="2704305"/>
            <a:ext cx="4363413" cy="32471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7669B6-A807-104E-8C21-F3700641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58432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E119989-0C3A-2B47-9F2D-3B12E4733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82293" y="1357313"/>
            <a:ext cx="12556586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CBB168-BAAB-974A-A34A-AC1912F5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latest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2DF03-27A2-104C-B993-28722D9A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6</a:t>
            </a:fld>
            <a:endParaRPr lang="en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3BE21C-A1E8-384B-96F3-124CAE1675B6}"/>
              </a:ext>
            </a:extLst>
          </p:cNvPr>
          <p:cNvSpPr/>
          <p:nvPr/>
        </p:nvSpPr>
        <p:spPr>
          <a:xfrm>
            <a:off x="4818991" y="1191201"/>
            <a:ext cx="7583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dirty="0">
                <a:hlinkClick r:id="rId3"/>
              </a:rPr>
              <a:t>https://www.pacb.com/blog/the-evolution-of-dna-sequencing-tools/</a:t>
            </a:r>
            <a:endParaRPr lang="en-NO" dirty="0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883525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37047-B761-6147-BFC6-815E2FC4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Evolution/Function/Disease...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A03AF-9E4F-0F4C-8421-9B4A4E1E8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62738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New genes, epigenetic patterns and evolutionary features to be identified</a:t>
            </a:r>
            <a:br>
              <a:rPr lang="en-GB" dirty="0"/>
            </a:br>
            <a:r>
              <a:rPr lang="en-GB" dirty="0"/>
              <a:t> in previously unseen regions</a:t>
            </a:r>
            <a:endParaRPr lang="en-NO" dirty="0"/>
          </a:p>
        </p:txBody>
      </p:sp>
      <p:pic>
        <p:nvPicPr>
          <p:cNvPr id="4" name="Picture 2" descr="Figure 1">
            <a:extLst>
              <a:ext uri="{FF2B5EF4-FFF2-40B4-BE49-F238E27FC236}">
                <a16:creationId xmlns:a16="http://schemas.microsoft.com/office/drawing/2014/main" id="{2BD52800-968E-5544-B593-BBCC2D88E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86725" y="765343"/>
            <a:ext cx="3267075" cy="541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28B3D-C270-5347-A874-80BA3893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7</a:t>
            </a:fld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60433C-0EFA-E948-BA62-A8DAB967D2A4}"/>
              </a:ext>
            </a:extLst>
          </p:cNvPr>
          <p:cNvSpPr/>
          <p:nvPr/>
        </p:nvSpPr>
        <p:spPr>
          <a:xfrm>
            <a:off x="5305704" y="6176963"/>
            <a:ext cx="5352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dirty="0"/>
              <a:t>https://www.nature.com/articles/d41586-021-01095-8</a:t>
            </a:r>
          </a:p>
        </p:txBody>
      </p:sp>
    </p:spTree>
    <p:extLst>
      <p:ext uri="{BB962C8B-B14F-4D97-AF65-F5344CB8AC3E}">
        <p14:creationId xmlns:p14="http://schemas.microsoft.com/office/powerpoint/2010/main" val="23267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563AD-D232-174E-BEE2-37D52C9F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909" y="71922"/>
            <a:ext cx="7886700" cy="1325563"/>
          </a:xfrm>
        </p:spPr>
        <p:txBody>
          <a:bodyPr/>
          <a:lstStyle/>
          <a:p>
            <a:r>
              <a:rPr lang="en-US" dirty="0"/>
              <a:t>Ancient human genomics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D7F36-3C42-534B-8AD7-BDBB7509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AA36-3409-8849-9FAD-CB62B6F51CEC}" type="slidenum">
              <a:rPr lang="en-US" smtClean="0"/>
              <a:t>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052C00-5CA8-FF46-BD92-866C442665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823" y="1146051"/>
            <a:ext cx="5610036" cy="28823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3202F0C-7860-7349-89EA-DBA32DF0FC89}"/>
              </a:ext>
            </a:extLst>
          </p:cNvPr>
          <p:cNvSpPr/>
          <p:nvPr/>
        </p:nvSpPr>
        <p:spPr>
          <a:xfrm>
            <a:off x="4398069" y="1573011"/>
            <a:ext cx="121058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</a:rPr>
              <a:t>1997</a:t>
            </a:r>
            <a:endParaRPr lang="en-US" sz="3600" dirty="0"/>
          </a:p>
        </p:txBody>
      </p:sp>
      <p:pic>
        <p:nvPicPr>
          <p:cNvPr id="1026" name="Picture 2" descr="Nobel prize, Nobel prize for medicine, Svante Paabo, Who is Svante Paabo, Svante Paabo work, Nobel Prize news, Indian Express">
            <a:extLst>
              <a:ext uri="{FF2B5EF4-FFF2-40B4-BE49-F238E27FC236}">
                <a16:creationId xmlns:a16="http://schemas.microsoft.com/office/drawing/2014/main" id="{32E71012-2194-1A36-2CBA-CE7BB0889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5"/>
          <a:stretch/>
        </p:blipFill>
        <p:spPr bwMode="auto">
          <a:xfrm>
            <a:off x="7514979" y="1305253"/>
            <a:ext cx="3623569" cy="280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E71C22-DE7E-0A67-7D12-67F45EB93F23}"/>
              </a:ext>
            </a:extLst>
          </p:cNvPr>
          <p:cNvSpPr txBox="1"/>
          <p:nvPr/>
        </p:nvSpPr>
        <p:spPr>
          <a:xfrm>
            <a:off x="7946569" y="6527635"/>
            <a:ext cx="3810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b="1" i="0" dirty="0">
                <a:solidFill>
                  <a:srgbClr val="000000"/>
                </a:solidFill>
                <a:effectLst/>
                <a:latin typeface="Droid Serif"/>
              </a:rPr>
              <a:t>Nobel Prize in Medicine,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6418B6-9EFE-B102-D6C8-99668B21E7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26" y="2895127"/>
            <a:ext cx="6030686" cy="2422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401C6A-B72C-7EAC-FF18-F3C58C21C83A}"/>
              </a:ext>
            </a:extLst>
          </p:cNvPr>
          <p:cNvSpPr/>
          <p:nvPr/>
        </p:nvSpPr>
        <p:spPr>
          <a:xfrm>
            <a:off x="2297312" y="2942452"/>
            <a:ext cx="121058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</a:rPr>
              <a:t>2012</a:t>
            </a:r>
            <a:endParaRPr lang="en-US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631A42-3DF8-9E58-46C8-50D23FD5BA5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4309" y="4149086"/>
            <a:ext cx="5035550" cy="24828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2B8253-0C24-92EE-5A1D-31DF4B36DA16}"/>
              </a:ext>
            </a:extLst>
          </p:cNvPr>
          <p:cNvSpPr/>
          <p:nvPr/>
        </p:nvSpPr>
        <p:spPr>
          <a:xfrm>
            <a:off x="4711285" y="4349899"/>
            <a:ext cx="121058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</a:rPr>
              <a:t>2014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0258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"/>
    </mc:Choice>
    <mc:Fallback xmlns="">
      <p:transition spd="slow" advTm="32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81C5B-55DD-F743-A9E0-CE09B4455E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82" r="6137"/>
          <a:stretch/>
        </p:blipFill>
        <p:spPr>
          <a:xfrm>
            <a:off x="6991349" y="2209423"/>
            <a:ext cx="5355634" cy="4000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578881-F2CE-FA46-91F9-46572D31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Archaic Hominins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C3422-89C8-3F40-9F47-1CD19F5C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5996"/>
            <a:ext cx="6836366" cy="51210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64003-2BE3-6344-B6B4-37B5190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C991-6C25-7243-B2C7-95222F167236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0253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"/>
    </mc:Choice>
    <mc:Fallback xmlns="">
      <p:transition spd="slow" advTm="48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7CCED"/>
      </a:accent1>
      <a:accent2>
        <a:srgbClr val="44A998"/>
      </a:accent2>
      <a:accent3>
        <a:srgbClr val="107633"/>
      </a:accent3>
      <a:accent4>
        <a:srgbClr val="322188"/>
      </a:accent4>
      <a:accent5>
        <a:srgbClr val="DCCB76"/>
      </a:accent5>
      <a:accent6>
        <a:srgbClr val="989932"/>
      </a:accent6>
      <a:hlink>
        <a:srgbClr val="CB6676"/>
      </a:hlink>
      <a:folHlink>
        <a:srgbClr val="87225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9793</TotalTime>
  <Words>706</Words>
  <Application>Microsoft Macintosh PowerPoint</Application>
  <PresentationFormat>Widescreen</PresentationFormat>
  <Paragraphs>113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Droid Serif</vt:lpstr>
      <vt:lpstr>游ゴシック</vt:lpstr>
      <vt:lpstr>Arial</vt:lpstr>
      <vt:lpstr>Calibri</vt:lpstr>
      <vt:lpstr>Calibri Light</vt:lpstr>
      <vt:lpstr>Office Theme</vt:lpstr>
      <vt:lpstr>Genome variation and function 2 </vt:lpstr>
      <vt:lpstr>PowerPoint Presentation</vt:lpstr>
      <vt:lpstr>Brief Review: The timeline of genomics</vt:lpstr>
      <vt:lpstr>The complete human genome (2022)</vt:lpstr>
      <vt:lpstr>Adds nearly 200 million base pairs to the 2013 version of the human genome sequence. </vt:lpstr>
      <vt:lpstr>The latest technology</vt:lpstr>
      <vt:lpstr>Evolution/Function/Disease... </vt:lpstr>
      <vt:lpstr>Ancient human genomics</vt:lpstr>
      <vt:lpstr>Archaic Hominins</vt:lpstr>
      <vt:lpstr>10 Years of genome-wide association studies</vt:lpstr>
      <vt:lpstr>Genome-wide association study (GWAS)</vt:lpstr>
      <vt:lpstr>GWAS –  estimate the association between  the phenotype and all observed variants</vt:lpstr>
      <vt:lpstr>How to read a Manhattan plot  – a GWAS result representation</vt:lpstr>
      <vt:lpstr>What is the p-value in GWAS?</vt:lpstr>
      <vt:lpstr>Multiple comparisons problem</vt:lpstr>
      <vt:lpstr>Why genome-wide analysis is beneficial</vt:lpstr>
      <vt:lpstr>Desirable traits: mostly polygenic traits Polygenic traits vs Mendelian traits 　</vt:lpstr>
      <vt:lpstr>Polygenic trait: example (three loci, A, B and C affect color)</vt:lpstr>
      <vt:lpstr>PowerPoint Presentation</vt:lpstr>
      <vt:lpstr>PowerPoint Presentation</vt:lpstr>
      <vt:lpstr>Limitation of genome-wide association studies</vt:lpstr>
      <vt:lpstr>PowerPoint Presentation</vt:lpstr>
      <vt:lpstr>The difficulty in figuring out true causal associations</vt:lpstr>
      <vt:lpstr>PowerPoint Presentation</vt:lpstr>
      <vt:lpstr>Multi-omics approach to narrow down causal associations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タイトル：ゲノムで紐解くヒトの進化・多様性 </dc:title>
  <dc:creator>Saitou Marie</dc:creator>
  <cp:lastModifiedBy>Marie Saito</cp:lastModifiedBy>
  <cp:revision>144</cp:revision>
  <dcterms:created xsi:type="dcterms:W3CDTF">2021-05-29T08:54:57Z</dcterms:created>
  <dcterms:modified xsi:type="dcterms:W3CDTF">2022-10-09T08:24:59Z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0484126-3486-41a9-802e-7f1e2277276c_Enabled">
    <vt:lpwstr>true</vt:lpwstr>
  </property>
  <property fmtid="{D5CDD505-2E9C-101B-9397-08002B2CF9AE}" pid="3" name="MSIP_Label_d0484126-3486-41a9-802e-7f1e2277276c_SetDate">
    <vt:lpwstr>2022-10-08T16:42:42Z</vt:lpwstr>
  </property>
  <property fmtid="{D5CDD505-2E9C-101B-9397-08002B2CF9AE}" pid="4" name="MSIP_Label_d0484126-3486-41a9-802e-7f1e2277276c_Method">
    <vt:lpwstr>Standard</vt:lpwstr>
  </property>
  <property fmtid="{D5CDD505-2E9C-101B-9397-08002B2CF9AE}" pid="5" name="MSIP_Label_d0484126-3486-41a9-802e-7f1e2277276c_Name">
    <vt:lpwstr>d0484126-3486-41a9-802e-7f1e2277276c</vt:lpwstr>
  </property>
  <property fmtid="{D5CDD505-2E9C-101B-9397-08002B2CF9AE}" pid="6" name="MSIP_Label_d0484126-3486-41a9-802e-7f1e2277276c_SiteId">
    <vt:lpwstr>eec01f8e-737f-43e3-9ed5-f8a59913bd82</vt:lpwstr>
  </property>
  <property fmtid="{D5CDD505-2E9C-101B-9397-08002B2CF9AE}" pid="7" name="MSIP_Label_d0484126-3486-41a9-802e-7f1e2277276c_ActionId">
    <vt:lpwstr>f8b4ca13-2ec5-4e29-8dc2-78e150c1e278</vt:lpwstr>
  </property>
  <property fmtid="{D5CDD505-2E9C-101B-9397-08002B2CF9AE}" pid="8" name="MSIP_Label_d0484126-3486-41a9-802e-7f1e2277276c_ContentBits">
    <vt:lpwstr>0</vt:lpwstr>
  </property>
</Properties>
</file>